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612" y="6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ctr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ctr">
            <a:normAutofit/>
          </a:bodyPr>
          <a:lstStyle>
            <a:lvl1pPr marL="0" indent="0" algn="l">
              <a:buNone/>
              <a:defRPr sz="24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01C4150-D249-4461-89FE-BB1106D37EA4}" type="datetimeFigureOut">
              <a:rPr kumimoji="1" lang="ja-JP" altLang="en-US" smtClean="0"/>
              <a:t>2020/12/26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9E6B9BAD-8956-47E6-8FC4-7B6B9E3FC0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3109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72636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56660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1428518"/>
            <a:ext cx="11029615" cy="443028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C4150-D249-4461-89FE-BB1106D37EA4}" type="datetimeFigureOut">
              <a:rPr kumimoji="1" lang="ja-JP" altLang="en-US" smtClean="0"/>
              <a:t>2020/12/26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9E6B9BAD-8956-47E6-8FC4-7B6B9E3FC0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5833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C4150-D249-4461-89FE-BB1106D37EA4}" type="datetimeFigureOut">
              <a:rPr kumimoji="1" lang="ja-JP" altLang="en-US" smtClean="0"/>
              <a:t>2020/12/26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B9BAD-8956-47E6-8FC4-7B6B9E3FC0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2984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C4150-D249-4461-89FE-BB1106D37EA4}" type="datetimeFigureOut">
              <a:rPr kumimoji="1" lang="ja-JP" altLang="en-US" smtClean="0"/>
              <a:t>2020/12/26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B9BAD-8956-47E6-8FC4-7B6B9E3FC0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8280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63564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1493695"/>
            <a:ext cx="11029616" cy="436510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501C4150-D249-4461-89FE-BB1106D37EA4}" type="datetimeFigureOut">
              <a:rPr kumimoji="1" lang="ja-JP" altLang="en-US" smtClean="0"/>
              <a:t>2020/12/26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9E6B9BAD-8956-47E6-8FC4-7B6B9E3FC00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88208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4" r:id="rId3"/>
    <p:sldLayoutId id="2147483715" r:id="rId4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</p:spPr>
        <p:txBody>
          <a:bodyPr/>
          <a:lstStyle/>
          <a:p>
            <a:r>
              <a:rPr lang="ja-JP" altLang="en-US" dirty="0"/>
              <a:t>下期営業目標説明会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>
            <a:normAutofit/>
          </a:bodyPr>
          <a:lstStyle/>
          <a:p>
            <a:r>
              <a:rPr lang="ja-JP" altLang="en-US" dirty="0"/>
              <a:t>～売上高</a:t>
            </a:r>
            <a:r>
              <a:rPr lang="en-US" altLang="ja-JP" dirty="0"/>
              <a:t>100</a:t>
            </a:r>
            <a:r>
              <a:rPr lang="ja-JP" altLang="en-US" dirty="0"/>
              <a:t>億円を目指して～</a:t>
            </a:r>
            <a:r>
              <a:rPr lang="en-US" altLang="ja-JP" dirty="0"/>
              <a:t>		</a:t>
            </a:r>
            <a:r>
              <a:rPr lang="ja-JP" altLang="en-US" dirty="0"/>
              <a:t>販売計画部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上期概況　①売上高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438400" y="1447800"/>
            <a:ext cx="7772400" cy="1409696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1</a:t>
            </a:r>
            <a:r>
              <a:rPr kumimoji="1" lang="ja-JP" altLang="en-US" dirty="0"/>
              <a:t>月の立ち上がりの悪さを引きずり、</a:t>
            </a:r>
            <a:br>
              <a:rPr kumimoji="1" lang="en-US" altLang="ja-JP" dirty="0"/>
            </a:br>
            <a:r>
              <a:rPr kumimoji="1" lang="ja-JP" altLang="en-US" dirty="0"/>
              <a:t>売上目標</a:t>
            </a:r>
            <a:r>
              <a:rPr kumimoji="1" lang="en-US" altLang="ja-JP" dirty="0"/>
              <a:t>100</a:t>
            </a:r>
            <a:r>
              <a:rPr kumimoji="1" lang="ja-JP" altLang="en-US" dirty="0"/>
              <a:t>億円に対して</a:t>
            </a:r>
            <a:r>
              <a:rPr kumimoji="1" lang="en-US" altLang="ja-JP" dirty="0">
                <a:solidFill>
                  <a:srgbClr val="C00000"/>
                </a:solidFill>
                <a:latin typeface="HGP創英角ｺﾞｼｯｸUB" pitchFamily="50" charset="-128"/>
                <a:ea typeface="HGP創英角ｺﾞｼｯｸUB" pitchFamily="50" charset="-128"/>
              </a:rPr>
              <a:t>96.01</a:t>
            </a:r>
            <a:r>
              <a:rPr kumimoji="1" lang="ja-JP" altLang="en-US" dirty="0">
                <a:solidFill>
                  <a:srgbClr val="C00000"/>
                </a:solidFill>
                <a:latin typeface="HGP創英角ｺﾞｼｯｸUB" pitchFamily="50" charset="-128"/>
                <a:ea typeface="HGP創英角ｺﾞｼｯｸUB" pitchFamily="50" charset="-128"/>
              </a:rPr>
              <a:t>億円とショート</a:t>
            </a:r>
            <a:endParaRPr kumimoji="1" lang="en-US" altLang="ja-JP" dirty="0">
              <a:solidFill>
                <a:srgbClr val="C00000"/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r>
              <a:rPr lang="ja-JP" altLang="en-US" dirty="0"/>
              <a:t>分野別には</a:t>
            </a:r>
            <a:r>
              <a:rPr lang="ja-JP" altLang="en-US" dirty="0">
                <a:solidFill>
                  <a:srgbClr val="C00000"/>
                </a:solidFill>
                <a:latin typeface="HGP創英角ｺﾞｼｯｸUB" pitchFamily="50" charset="-128"/>
                <a:ea typeface="HGP創英角ｺﾞｼｯｸUB" pitchFamily="50" charset="-128"/>
              </a:rPr>
              <a:t>一般用が振るわない</a:t>
            </a:r>
            <a:r>
              <a:rPr lang="ja-JP" altLang="en-US" dirty="0"/>
              <a:t>結果。</a:t>
            </a:r>
            <a:endParaRPr kumimoji="1" lang="ja-JP" altLang="en-US" dirty="0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70187" y="2891206"/>
            <a:ext cx="4124325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76120" y="2907974"/>
            <a:ext cx="2752725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上期概況　②分野別業界シェア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438400" y="1447800"/>
            <a:ext cx="7772400" cy="1052506"/>
          </a:xfrm>
        </p:spPr>
        <p:txBody>
          <a:bodyPr/>
          <a:lstStyle/>
          <a:p>
            <a:r>
              <a:rPr kumimoji="1" lang="ja-JP" altLang="en-US" dirty="0"/>
              <a:t>業務用シェア</a:t>
            </a:r>
            <a:r>
              <a:rPr kumimoji="1" lang="en-US" altLang="ja-JP" dirty="0">
                <a:solidFill>
                  <a:srgbClr val="C00000"/>
                </a:solidFill>
                <a:latin typeface="HGP創英角ｺﾞｼｯｸUB" pitchFamily="50" charset="-128"/>
                <a:ea typeface="HGP創英角ｺﾞｼｯｸUB" pitchFamily="50" charset="-128"/>
              </a:rPr>
              <a:t>78%</a:t>
            </a:r>
            <a:r>
              <a:rPr kumimoji="1" lang="ja-JP" altLang="en-US" dirty="0"/>
              <a:t>と対前年</a:t>
            </a:r>
            <a:r>
              <a:rPr lang="en-US" altLang="ja-JP" dirty="0">
                <a:solidFill>
                  <a:srgbClr val="C00000"/>
                </a:solidFill>
                <a:latin typeface="HGP創英角ｺﾞｼｯｸUB" pitchFamily="50" charset="-128"/>
                <a:ea typeface="HGP創英角ｺﾞｼｯｸUB" pitchFamily="50" charset="-128"/>
              </a:rPr>
              <a:t>6</a:t>
            </a:r>
            <a:r>
              <a:rPr lang="ja-JP" altLang="en-US" dirty="0">
                <a:solidFill>
                  <a:srgbClr val="C00000"/>
                </a:solidFill>
                <a:latin typeface="HGP創英角ｺﾞｼｯｸUB" pitchFamily="50" charset="-128"/>
                <a:ea typeface="HGP創英角ｺﾞｼｯｸUB" pitchFamily="50" charset="-128"/>
              </a:rPr>
              <a:t>ポイント</a:t>
            </a:r>
            <a:r>
              <a:rPr lang="en-US" altLang="ja-JP" dirty="0">
                <a:solidFill>
                  <a:srgbClr val="C00000"/>
                </a:solidFill>
                <a:latin typeface="HGP創英角ｺﾞｼｯｸUB" pitchFamily="50" charset="-128"/>
                <a:ea typeface="HGP創英角ｺﾞｼｯｸUB" pitchFamily="50" charset="-128"/>
              </a:rPr>
              <a:t>Up</a:t>
            </a:r>
          </a:p>
          <a:p>
            <a:r>
              <a:rPr lang="ja-JP" altLang="en-US" dirty="0"/>
              <a:t>一般用シェア</a:t>
            </a:r>
            <a:r>
              <a:rPr lang="en-US" altLang="ja-JP" dirty="0">
                <a:solidFill>
                  <a:srgbClr val="C00000"/>
                </a:solidFill>
                <a:latin typeface="HGP創英角ｺﾞｼｯｸUB" pitchFamily="50" charset="-128"/>
                <a:ea typeface="HGP創英角ｺﾞｼｯｸUB" pitchFamily="50" charset="-128"/>
              </a:rPr>
              <a:t>46%</a:t>
            </a:r>
            <a:r>
              <a:rPr lang="ja-JP" altLang="en-US" dirty="0"/>
              <a:t>と対前年</a:t>
            </a:r>
            <a:r>
              <a:rPr lang="en-US" altLang="ja-JP" dirty="0">
                <a:solidFill>
                  <a:srgbClr val="C00000"/>
                </a:solidFill>
                <a:latin typeface="HGP創英角ｺﾞｼｯｸUB" pitchFamily="50" charset="-128"/>
                <a:ea typeface="HGP創英角ｺﾞｼｯｸUB" pitchFamily="50" charset="-128"/>
              </a:rPr>
              <a:t>4</a:t>
            </a:r>
            <a:r>
              <a:rPr lang="ja-JP" altLang="en-US" dirty="0">
                <a:solidFill>
                  <a:srgbClr val="C00000"/>
                </a:solidFill>
                <a:latin typeface="HGP創英角ｺﾞｼｯｸUB" pitchFamily="50" charset="-128"/>
                <a:ea typeface="HGP創英角ｺﾞｼｯｸUB" pitchFamily="50" charset="-128"/>
              </a:rPr>
              <a:t>ポイント</a:t>
            </a:r>
            <a:r>
              <a:rPr lang="en-US" altLang="ja-JP" dirty="0">
                <a:solidFill>
                  <a:srgbClr val="C00000"/>
                </a:solidFill>
                <a:latin typeface="HGP創英角ｺﾞｼｯｸUB" pitchFamily="50" charset="-128"/>
                <a:ea typeface="HGP創英角ｺﾞｼｯｸUB" pitchFamily="50" charset="-128"/>
              </a:rPr>
              <a:t>Down</a:t>
            </a:r>
            <a:endParaRPr lang="ja-JP" altLang="en-US" dirty="0">
              <a:solidFill>
                <a:srgbClr val="C00000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4" name="Text Box 13"/>
          <p:cNvSpPr txBox="1">
            <a:spLocks noChangeArrowheads="1"/>
          </p:cNvSpPr>
          <p:nvPr/>
        </p:nvSpPr>
        <p:spPr bwMode="auto">
          <a:xfrm>
            <a:off x="2949550" y="5881683"/>
            <a:ext cx="1827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ja-JP" altLang="en-US" sz="240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</a:rPr>
              <a:t>前年度：</a:t>
            </a:r>
            <a:r>
              <a:rPr lang="en-US" altLang="ja-JP" sz="240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</a:rPr>
              <a:t>72%</a:t>
            </a:r>
          </a:p>
        </p:txBody>
      </p:sp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7446193" y="5881683"/>
            <a:ext cx="1827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ja-JP" altLang="en-US" sz="240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</a:rPr>
              <a:t>前年度：</a:t>
            </a:r>
            <a:r>
              <a:rPr lang="en-US" altLang="ja-JP" sz="240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</a:rPr>
              <a:t>50%</a:t>
            </a:r>
          </a:p>
        </p:txBody>
      </p:sp>
      <p:pic>
        <p:nvPicPr>
          <p:cNvPr id="6" name="Picture 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84363" y="2786059"/>
            <a:ext cx="343852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00056" y="2786059"/>
            <a:ext cx="343852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営業部員各位　下期重点目標</a:t>
            </a:r>
          </a:p>
        </p:txBody>
      </p:sp>
      <p:sp>
        <p:nvSpPr>
          <p:cNvPr id="4" name="AutoShape 5"/>
          <p:cNvSpPr>
            <a:spLocks noChangeArrowheads="1"/>
          </p:cNvSpPr>
          <p:nvPr/>
        </p:nvSpPr>
        <p:spPr bwMode="auto">
          <a:xfrm>
            <a:off x="2640013" y="2204864"/>
            <a:ext cx="6769100" cy="15398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DDDDD">
                  <a:gamma/>
                  <a:tint val="0"/>
                  <a:invGamma/>
                </a:srgbClr>
              </a:gs>
              <a:gs pos="100000">
                <a:srgbClr val="DDDDDD"/>
              </a:gs>
            </a:gsLst>
            <a:lin ang="5400000" scaled="1"/>
          </a:gra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lIns="1440000" anchor="ctr"/>
          <a:lstStyle/>
          <a:p>
            <a:r>
              <a:rPr lang="ja-JP" altLang="en-US" sz="3200" dirty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</a:rPr>
              <a:t>売上目標</a:t>
            </a:r>
            <a:r>
              <a:rPr lang="en-US" altLang="ja-JP" sz="3200" dirty="0">
                <a:solidFill>
                  <a:srgbClr val="C00000"/>
                </a:solidFill>
                <a:latin typeface="HGP創英角ｺﾞｼｯｸUB" pitchFamily="50" charset="-128"/>
                <a:ea typeface="HGP創英角ｺﾞｼｯｸUB" pitchFamily="50" charset="-128"/>
              </a:rPr>
              <a:t>100%</a:t>
            </a:r>
            <a:r>
              <a:rPr lang="ja-JP" altLang="en-US" sz="3200" dirty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</a:rPr>
              <a:t>必達</a:t>
            </a:r>
          </a:p>
          <a:p>
            <a:r>
              <a:rPr lang="ja-JP" altLang="en-US" sz="3200" dirty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</a:rPr>
              <a:t>仕切価格</a:t>
            </a:r>
            <a:r>
              <a:rPr lang="en-US" altLang="ja-JP" sz="3200" dirty="0">
                <a:solidFill>
                  <a:srgbClr val="C00000"/>
                </a:solidFill>
                <a:latin typeface="HGP創英角ｺﾞｼｯｸUB" pitchFamily="50" charset="-128"/>
                <a:ea typeface="HGP創英角ｺﾞｼｯｸUB" pitchFamily="50" charset="-128"/>
              </a:rPr>
              <a:t>100%</a:t>
            </a:r>
            <a:r>
              <a:rPr lang="ja-JP" altLang="en-US" sz="3200" dirty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</a:rPr>
              <a:t>遵守</a:t>
            </a:r>
          </a:p>
        </p:txBody>
      </p:sp>
      <p:sp>
        <p:nvSpPr>
          <p:cNvPr id="5" name="AutoShape 6"/>
          <p:cNvSpPr>
            <a:spLocks noChangeArrowheads="1"/>
          </p:cNvSpPr>
          <p:nvPr/>
        </p:nvSpPr>
        <p:spPr bwMode="auto">
          <a:xfrm>
            <a:off x="2640013" y="4151138"/>
            <a:ext cx="6769100" cy="223678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DDDDD">
                  <a:gamma/>
                  <a:tint val="0"/>
                  <a:invGamma/>
                </a:srgbClr>
              </a:gs>
              <a:gs pos="100000">
                <a:srgbClr val="DDDDDD"/>
              </a:gs>
            </a:gsLst>
            <a:lin ang="5400000" scaled="1"/>
          </a:gra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b" anchorCtr="1"/>
          <a:lstStyle/>
          <a:p>
            <a:pPr algn="ctr"/>
            <a:r>
              <a:rPr lang="ja-JP" altLang="en-US" sz="2800" dirty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</a:rPr>
              <a:t>売上目標</a:t>
            </a:r>
            <a:r>
              <a:rPr lang="en-US" altLang="ja-JP" sz="2800" dirty="0">
                <a:solidFill>
                  <a:srgbClr val="C00000"/>
                </a:solidFill>
                <a:latin typeface="HGP創英角ｺﾞｼｯｸUB" pitchFamily="50" charset="-128"/>
                <a:ea typeface="HGP創英角ｺﾞｼｯｸUB" pitchFamily="50" charset="-128"/>
              </a:rPr>
              <a:t>100%</a:t>
            </a:r>
            <a:r>
              <a:rPr lang="ja-JP" altLang="en-US" sz="2800" dirty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</a:rPr>
              <a:t>達成</a:t>
            </a:r>
            <a:br>
              <a:rPr lang="ja-JP" altLang="en-US" sz="2800" dirty="0">
                <a:latin typeface="HGP創英角ｺﾞｼｯｸUB" pitchFamily="50" charset="-128"/>
                <a:ea typeface="HGP創英角ｺﾞｼｯｸUB" pitchFamily="50" charset="-128"/>
              </a:rPr>
            </a:br>
            <a:r>
              <a:rPr lang="ja-JP" altLang="en-US" sz="2800" dirty="0">
                <a:solidFill>
                  <a:srgbClr val="C00000"/>
                </a:solidFill>
                <a:latin typeface="HGP創英角ｺﾞｼｯｸUB" pitchFamily="50" charset="-128"/>
                <a:ea typeface="HGP創英角ｺﾞｼｯｸUB" pitchFamily="50" charset="-128"/>
              </a:rPr>
              <a:t>報奨旅行招待</a:t>
            </a:r>
          </a:p>
          <a:p>
            <a:pPr algn="ctr"/>
            <a:r>
              <a:rPr lang="en-US" altLang="ja-JP" sz="2800" dirty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</a:rPr>
              <a:t>100%</a:t>
            </a:r>
            <a:r>
              <a:rPr lang="ja-JP" altLang="en-US" sz="2800" dirty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</a:rPr>
              <a:t>超</a:t>
            </a:r>
            <a:r>
              <a:rPr lang="en-US" altLang="ja-JP" sz="2800" dirty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</a:rPr>
              <a:t>1%</a:t>
            </a:r>
            <a:r>
              <a:rPr lang="ja-JP" altLang="en-US" sz="2800" dirty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</a:rPr>
              <a:t>につき</a:t>
            </a:r>
            <a:r>
              <a:rPr lang="ja-JP" altLang="en-US" sz="2800" dirty="0">
                <a:solidFill>
                  <a:srgbClr val="C00000"/>
                </a:solidFill>
                <a:latin typeface="HGP創英角ｺﾞｼｯｸUB" pitchFamily="50" charset="-128"/>
                <a:ea typeface="HGP創英角ｺﾞｼｯｸUB" pitchFamily="50" charset="-128"/>
              </a:rPr>
              <a:t>報奨金</a:t>
            </a:r>
            <a:r>
              <a:rPr lang="en-US" altLang="ja-JP" sz="2800" dirty="0">
                <a:solidFill>
                  <a:srgbClr val="C00000"/>
                </a:solidFill>
                <a:latin typeface="HGP創英角ｺﾞｼｯｸUB" pitchFamily="50" charset="-128"/>
                <a:ea typeface="HGP創英角ｺﾞｼｯｸUB" pitchFamily="50" charset="-128"/>
              </a:rPr>
              <a:t>5</a:t>
            </a:r>
            <a:r>
              <a:rPr lang="ja-JP" altLang="en-US" sz="2800" dirty="0">
                <a:solidFill>
                  <a:srgbClr val="C00000"/>
                </a:solidFill>
                <a:latin typeface="HGP創英角ｺﾞｼｯｸUB" pitchFamily="50" charset="-128"/>
                <a:ea typeface="HGP創英角ｺﾞｼｯｸUB" pitchFamily="50" charset="-128"/>
              </a:rPr>
              <a:t>万円</a:t>
            </a:r>
          </a:p>
          <a:p>
            <a:pPr algn="ctr"/>
            <a:r>
              <a:rPr lang="ja-JP" altLang="en-US" sz="2800" dirty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</a:rPr>
              <a:t>条件：仕切価格</a:t>
            </a:r>
            <a:r>
              <a:rPr lang="en-US" altLang="ja-JP" sz="2800" dirty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</a:rPr>
              <a:t>100%</a:t>
            </a:r>
            <a:r>
              <a:rPr lang="ja-JP" altLang="en-US" sz="2800" dirty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</a:rPr>
              <a:t>遵守</a:t>
            </a:r>
          </a:p>
        </p:txBody>
      </p:sp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4719646" y="1988964"/>
            <a:ext cx="2519362" cy="431800"/>
          </a:xfrm>
          <a:prstGeom prst="roundRect">
            <a:avLst>
              <a:gd name="adj" fmla="val 50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altLang="ja-JP" sz="240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Target</a:t>
            </a:r>
          </a:p>
        </p:txBody>
      </p:sp>
      <p:sp>
        <p:nvSpPr>
          <p:cNvPr id="8" name="AutoShape 10"/>
          <p:cNvSpPr>
            <a:spLocks noChangeArrowheads="1"/>
          </p:cNvSpPr>
          <p:nvPr/>
        </p:nvSpPr>
        <p:spPr bwMode="auto">
          <a:xfrm>
            <a:off x="4719646" y="3935237"/>
            <a:ext cx="2519362" cy="431800"/>
          </a:xfrm>
          <a:prstGeom prst="roundRect">
            <a:avLst>
              <a:gd name="adj" fmla="val 50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altLang="ja-JP" sz="240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Incentive</a:t>
            </a:r>
          </a:p>
        </p:txBody>
      </p:sp>
      <p:sp>
        <p:nvSpPr>
          <p:cNvPr id="9" name="AutoShape 14"/>
          <p:cNvSpPr>
            <a:spLocks noChangeArrowheads="1"/>
          </p:cNvSpPr>
          <p:nvPr/>
        </p:nvSpPr>
        <p:spPr bwMode="auto">
          <a:xfrm>
            <a:off x="8769411" y="3935237"/>
            <a:ext cx="2016125" cy="1800225"/>
          </a:xfrm>
          <a:prstGeom prst="irregularSeal2">
            <a:avLst/>
          </a:prstGeom>
          <a:solidFill>
            <a:srgbClr val="FFFF99"/>
          </a:solidFill>
          <a:ln w="9525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ja-JP" sz="2400" dirty="0">
                <a:latin typeface="HGP創英角ｺﾞｼｯｸUB" pitchFamily="50" charset="-128"/>
                <a:ea typeface="HGP創英角ｺﾞｼｯｸUB" pitchFamily="50" charset="-128"/>
              </a:rPr>
              <a:t>120%</a:t>
            </a:r>
            <a:r>
              <a:rPr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達成なら</a:t>
            </a:r>
          </a:p>
          <a:p>
            <a:pPr algn="ctr"/>
            <a:r>
              <a:rPr lang="en-US" altLang="ja-JP" sz="2800" dirty="0">
                <a:solidFill>
                  <a:srgbClr val="C00000"/>
                </a:solidFill>
                <a:latin typeface="HGP創英角ｺﾞｼｯｸUB" pitchFamily="50" charset="-128"/>
                <a:ea typeface="HGP創英角ｺﾞｼｯｸUB" pitchFamily="50" charset="-128"/>
              </a:rPr>
              <a:t>100</a:t>
            </a:r>
            <a:r>
              <a:rPr lang="ja-JP" altLang="en-US" sz="2800" dirty="0">
                <a:solidFill>
                  <a:srgbClr val="C00000"/>
                </a:solidFill>
                <a:latin typeface="HGP創英角ｺﾞｼｯｸUB" pitchFamily="50" charset="-128"/>
                <a:ea typeface="HGP創英角ｺﾞｼｯｸUB" pitchFamily="50" charset="-128"/>
              </a:rPr>
              <a:t>万円</a:t>
            </a:r>
          </a:p>
        </p:txBody>
      </p:sp>
      <p:sp>
        <p:nvSpPr>
          <p:cNvPr id="10" name="AutoShape 15"/>
          <p:cNvSpPr>
            <a:spLocks noChangeArrowheads="1"/>
          </p:cNvSpPr>
          <p:nvPr/>
        </p:nvSpPr>
        <p:spPr bwMode="auto">
          <a:xfrm>
            <a:off x="1348371" y="4369416"/>
            <a:ext cx="2016125" cy="1800225"/>
          </a:xfrm>
          <a:prstGeom prst="irregularSeal2">
            <a:avLst/>
          </a:prstGeom>
          <a:solidFill>
            <a:srgbClr val="FFFF99"/>
          </a:solidFill>
          <a:ln w="9525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豪華</a:t>
            </a:r>
            <a:r>
              <a:rPr lang="en-US" altLang="ja-JP" sz="2400" dirty="0">
                <a:latin typeface="HGP創英角ｺﾞｼｯｸUB" pitchFamily="50" charset="-128"/>
                <a:ea typeface="HGP創英角ｺﾞｼｯｸUB" pitchFamily="50" charset="-128"/>
              </a:rPr>
              <a:t>4</a:t>
            </a:r>
            <a:r>
              <a:rPr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泊</a:t>
            </a:r>
            <a:r>
              <a:rPr lang="en-US" altLang="ja-JP" sz="2400" dirty="0">
                <a:latin typeface="HGP創英角ｺﾞｼｯｸUB" pitchFamily="50" charset="-128"/>
                <a:ea typeface="HGP創英角ｺﾞｼｯｸUB" pitchFamily="50" charset="-128"/>
              </a:rPr>
              <a:t>6</a:t>
            </a:r>
            <a:r>
              <a:rPr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日</a:t>
            </a:r>
          </a:p>
          <a:p>
            <a:pPr algn="ctr"/>
            <a:r>
              <a:rPr lang="ja-JP" altLang="en-US" sz="3600" dirty="0">
                <a:solidFill>
                  <a:srgbClr val="C00000"/>
                </a:solidFill>
                <a:latin typeface="HGP創英角ｺﾞｼｯｸUB" pitchFamily="50" charset="-128"/>
                <a:ea typeface="HGP創英角ｺﾞｼｯｸUB" pitchFamily="50" charset="-128"/>
              </a:rPr>
              <a:t>ホノルル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営業部長各位　下期重点目標</a:t>
            </a:r>
          </a:p>
        </p:txBody>
      </p:sp>
      <p:sp>
        <p:nvSpPr>
          <p:cNvPr id="11" name="AutoShape 3"/>
          <p:cNvSpPr>
            <a:spLocks noChangeArrowheads="1"/>
          </p:cNvSpPr>
          <p:nvPr/>
        </p:nvSpPr>
        <p:spPr bwMode="auto">
          <a:xfrm>
            <a:off x="2684486" y="2149069"/>
            <a:ext cx="6769100" cy="147640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DDDDD">
                  <a:gamma/>
                  <a:tint val="0"/>
                  <a:invGamma/>
                </a:srgbClr>
              </a:gs>
              <a:gs pos="100000">
                <a:srgbClr val="DDDDDD"/>
              </a:gs>
            </a:gsLst>
            <a:lin ang="5400000" scaled="1"/>
          </a:gra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lIns="90000" anchor="ctr"/>
          <a:lstStyle/>
          <a:p>
            <a:pPr algn="ctr"/>
            <a:r>
              <a:rPr lang="ja-JP" altLang="en-US" sz="3200" dirty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</a:rPr>
              <a:t>部売上目標</a:t>
            </a:r>
            <a:r>
              <a:rPr lang="en-US" altLang="ja-JP" sz="3200" dirty="0">
                <a:solidFill>
                  <a:srgbClr val="C00000"/>
                </a:solidFill>
                <a:latin typeface="HGP創英角ｺﾞｼｯｸUB" pitchFamily="50" charset="-128"/>
                <a:ea typeface="HGP創英角ｺﾞｼｯｸUB" pitchFamily="50" charset="-128"/>
              </a:rPr>
              <a:t>100%</a:t>
            </a:r>
            <a:r>
              <a:rPr lang="ja-JP" altLang="en-US" sz="3200" dirty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</a:rPr>
              <a:t>必達</a:t>
            </a:r>
          </a:p>
          <a:p>
            <a:pPr algn="ctr"/>
            <a:r>
              <a:rPr lang="ja-JP" altLang="en-US" sz="3200" dirty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</a:rPr>
              <a:t>全社下期売上高</a:t>
            </a:r>
            <a:r>
              <a:rPr lang="en-US" altLang="ja-JP" sz="3200" dirty="0">
                <a:solidFill>
                  <a:srgbClr val="C00000"/>
                </a:solidFill>
                <a:latin typeface="HGP創英角ｺﾞｼｯｸUB" pitchFamily="50" charset="-128"/>
                <a:ea typeface="HGP創英角ｺﾞｼｯｸUB" pitchFamily="50" charset="-128"/>
              </a:rPr>
              <a:t>120</a:t>
            </a:r>
            <a:r>
              <a:rPr lang="ja-JP" altLang="en-US" sz="3200" dirty="0">
                <a:solidFill>
                  <a:srgbClr val="C00000"/>
                </a:solidFill>
                <a:latin typeface="HGP創英角ｺﾞｼｯｸUB" pitchFamily="50" charset="-128"/>
                <a:ea typeface="HGP創英角ｺﾞｼｯｸUB" pitchFamily="50" charset="-128"/>
              </a:rPr>
              <a:t>億円</a:t>
            </a:r>
          </a:p>
        </p:txBody>
      </p:sp>
      <p:sp>
        <p:nvSpPr>
          <p:cNvPr id="12" name="AutoShape 4"/>
          <p:cNvSpPr>
            <a:spLocks noChangeArrowheads="1"/>
          </p:cNvSpPr>
          <p:nvPr/>
        </p:nvSpPr>
        <p:spPr bwMode="auto">
          <a:xfrm>
            <a:off x="2684486" y="3984253"/>
            <a:ext cx="6769100" cy="2665411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DDDDD">
                  <a:gamma/>
                  <a:tint val="0"/>
                  <a:invGamma/>
                </a:srgbClr>
              </a:gs>
              <a:gs pos="100000">
                <a:srgbClr val="DDDDDD"/>
              </a:gs>
            </a:gsLst>
            <a:lin ang="5400000" scaled="1"/>
          </a:gra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b" anchorCtr="1"/>
          <a:lstStyle/>
          <a:p>
            <a:pPr algn="ctr"/>
            <a:r>
              <a:rPr lang="ja-JP" altLang="en-US" sz="2800" dirty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</a:rPr>
              <a:t>全部員売上目標</a:t>
            </a:r>
            <a:r>
              <a:rPr lang="en-US" altLang="ja-JP" sz="2800" dirty="0">
                <a:solidFill>
                  <a:srgbClr val="C00000"/>
                </a:solidFill>
                <a:latin typeface="HGP創英角ｺﾞｼｯｸUB" pitchFamily="50" charset="-128"/>
                <a:ea typeface="HGP創英角ｺﾞｼｯｸUB" pitchFamily="50" charset="-128"/>
              </a:rPr>
              <a:t>100%</a:t>
            </a:r>
            <a:r>
              <a:rPr lang="ja-JP" altLang="en-US" sz="2800" dirty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</a:rPr>
              <a:t>達成</a:t>
            </a:r>
            <a:br>
              <a:rPr lang="ja-JP" altLang="en-US" sz="2800" dirty="0">
                <a:latin typeface="HGP創英角ｺﾞｼｯｸUB" pitchFamily="50" charset="-128"/>
                <a:ea typeface="HGP創英角ｺﾞｼｯｸUB" pitchFamily="50" charset="-128"/>
              </a:rPr>
            </a:br>
            <a:r>
              <a:rPr lang="ja-JP" altLang="en-US" sz="2800" dirty="0">
                <a:solidFill>
                  <a:srgbClr val="C00000"/>
                </a:solidFill>
                <a:latin typeface="HGP創英角ｺﾞｼｯｸUB" pitchFamily="50" charset="-128"/>
                <a:ea typeface="HGP創英角ｺﾞｼｯｸUB" pitchFamily="50" charset="-128"/>
              </a:rPr>
              <a:t>報奨旅行招待</a:t>
            </a:r>
          </a:p>
          <a:p>
            <a:pPr algn="ctr"/>
            <a:r>
              <a:rPr lang="ja-JP" altLang="en-US" sz="2800" dirty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</a:rPr>
              <a:t>全社下期売上高</a:t>
            </a:r>
            <a:r>
              <a:rPr lang="en-US" altLang="ja-JP" sz="2800" dirty="0">
                <a:solidFill>
                  <a:srgbClr val="C00000"/>
                </a:solidFill>
                <a:latin typeface="HGP創英角ｺﾞｼｯｸUB" pitchFamily="50" charset="-128"/>
                <a:ea typeface="HGP創英角ｺﾞｼｯｸUB" pitchFamily="50" charset="-128"/>
              </a:rPr>
              <a:t>120</a:t>
            </a:r>
            <a:r>
              <a:rPr lang="ja-JP" altLang="en-US" sz="2800" dirty="0">
                <a:solidFill>
                  <a:srgbClr val="C00000"/>
                </a:solidFill>
                <a:latin typeface="HGP創英角ｺﾞｼｯｸUB" pitchFamily="50" charset="-128"/>
                <a:ea typeface="HGP創英角ｺﾞｼｯｸUB" pitchFamily="50" charset="-128"/>
              </a:rPr>
              <a:t>億円</a:t>
            </a:r>
            <a:r>
              <a:rPr lang="ja-JP" altLang="en-US" sz="2800" dirty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</a:rPr>
              <a:t>達成</a:t>
            </a:r>
            <a:br>
              <a:rPr lang="ja-JP" altLang="en-US" sz="2800" dirty="0">
                <a:latin typeface="HGP創英角ｺﾞｼｯｸUB" pitchFamily="50" charset="-128"/>
                <a:ea typeface="HGP創英角ｺﾞｼｯｸUB" pitchFamily="50" charset="-128"/>
              </a:rPr>
            </a:br>
            <a:r>
              <a:rPr lang="ja-JP" altLang="en-US" sz="2800" dirty="0">
                <a:solidFill>
                  <a:srgbClr val="C00000"/>
                </a:solidFill>
                <a:latin typeface="HGP創英角ｺﾞｼｯｸUB" pitchFamily="50" charset="-128"/>
                <a:ea typeface="HGP創英角ｺﾞｼｯｸUB" pitchFamily="50" charset="-128"/>
              </a:rPr>
              <a:t>来期ボーナス　＋</a:t>
            </a:r>
            <a:r>
              <a:rPr lang="en-US" altLang="ja-JP" sz="2800" dirty="0">
                <a:solidFill>
                  <a:srgbClr val="C00000"/>
                </a:solidFill>
                <a:latin typeface="HGP創英角ｺﾞｼｯｸUB" pitchFamily="50" charset="-128"/>
                <a:ea typeface="HGP創英角ｺﾞｼｯｸUB" pitchFamily="50" charset="-128"/>
              </a:rPr>
              <a:t>200</a:t>
            </a:r>
            <a:r>
              <a:rPr lang="ja-JP" altLang="en-US" sz="2800" dirty="0">
                <a:solidFill>
                  <a:srgbClr val="C00000"/>
                </a:solidFill>
                <a:latin typeface="HGP創英角ｺﾞｼｯｸUB" pitchFamily="50" charset="-128"/>
                <a:ea typeface="HGP創英角ｺﾞｼｯｸUB" pitchFamily="50" charset="-128"/>
              </a:rPr>
              <a:t>万円</a:t>
            </a:r>
          </a:p>
          <a:p>
            <a:pPr algn="ctr"/>
            <a:r>
              <a:rPr lang="ja-JP" altLang="en-US" sz="2800" dirty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</a:rPr>
              <a:t>条件：仕切価格</a:t>
            </a:r>
            <a:r>
              <a:rPr lang="en-US" altLang="ja-JP" sz="2800" dirty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</a:rPr>
              <a:t>100%</a:t>
            </a:r>
            <a:r>
              <a:rPr lang="ja-JP" altLang="en-US" sz="2800" dirty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</a:rPr>
              <a:t>遵守</a:t>
            </a:r>
          </a:p>
        </p:txBody>
      </p:sp>
      <p:sp>
        <p:nvSpPr>
          <p:cNvPr id="14" name="AutoShape 6"/>
          <p:cNvSpPr>
            <a:spLocks noChangeArrowheads="1"/>
          </p:cNvSpPr>
          <p:nvPr/>
        </p:nvSpPr>
        <p:spPr bwMode="auto">
          <a:xfrm>
            <a:off x="4791084" y="1934755"/>
            <a:ext cx="2519362" cy="431800"/>
          </a:xfrm>
          <a:prstGeom prst="roundRect">
            <a:avLst>
              <a:gd name="adj" fmla="val 50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altLang="ja-JP" sz="240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Target</a:t>
            </a:r>
          </a:p>
        </p:txBody>
      </p:sp>
      <p:sp>
        <p:nvSpPr>
          <p:cNvPr id="15" name="AutoShape 7"/>
          <p:cNvSpPr>
            <a:spLocks noChangeArrowheads="1"/>
          </p:cNvSpPr>
          <p:nvPr/>
        </p:nvSpPr>
        <p:spPr bwMode="auto">
          <a:xfrm>
            <a:off x="4779982" y="3768352"/>
            <a:ext cx="2519362" cy="431800"/>
          </a:xfrm>
          <a:prstGeom prst="roundRect">
            <a:avLst>
              <a:gd name="adj" fmla="val 50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altLang="ja-JP" sz="240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Incentive</a:t>
            </a:r>
          </a:p>
        </p:txBody>
      </p:sp>
      <p:sp>
        <p:nvSpPr>
          <p:cNvPr id="16" name="Oval 11"/>
          <p:cNvSpPr>
            <a:spLocks noChangeArrowheads="1"/>
          </p:cNvSpPr>
          <p:nvPr/>
        </p:nvSpPr>
        <p:spPr bwMode="auto">
          <a:xfrm>
            <a:off x="911424" y="4149080"/>
            <a:ext cx="2333569" cy="2333569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ja-JP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GP創英角ｺﾞｼｯｸUB" pitchFamily="50" charset="-128"/>
              </a:rPr>
              <a:t>全社利益を</a:t>
            </a:r>
          </a:p>
          <a:p>
            <a:pPr algn="ctr"/>
            <a:r>
              <a:rPr lang="ja-JP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GP創英角ｺﾞｼｯｸUB" pitchFamily="50" charset="-128"/>
              </a:rPr>
              <a:t>考えて</a:t>
            </a:r>
          </a:p>
          <a:p>
            <a:pPr algn="ctr"/>
            <a:r>
              <a:rPr lang="ja-JP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GP創英角ｺﾞｼｯｸUB" pitchFamily="50" charset="-128"/>
              </a:rPr>
              <a:t>各部協力して</a:t>
            </a:r>
          </a:p>
          <a:p>
            <a:pPr algn="ctr"/>
            <a:r>
              <a:rPr lang="ja-JP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HGP創英角ｺﾞｼｯｸUB" pitchFamily="50" charset="-128"/>
              </a:rPr>
              <a:t>行動！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下期重点目標と部門分配</a:t>
            </a:r>
          </a:p>
        </p:txBody>
      </p:sp>
      <p:sp>
        <p:nvSpPr>
          <p:cNvPr id="3" name="AutoShape 3"/>
          <p:cNvSpPr>
            <a:spLocks noChangeArrowheads="1"/>
          </p:cNvSpPr>
          <p:nvPr/>
        </p:nvSpPr>
        <p:spPr bwMode="auto">
          <a:xfrm>
            <a:off x="2684486" y="2283551"/>
            <a:ext cx="6769100" cy="103117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DDDDD">
                  <a:gamma/>
                  <a:tint val="0"/>
                  <a:invGamma/>
                </a:srgbClr>
              </a:gs>
              <a:gs pos="100000">
                <a:srgbClr val="DDDDDD"/>
              </a:gs>
            </a:gsLst>
            <a:lin ang="5400000" scaled="1"/>
          </a:gra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lIns="90000" anchor="ctr"/>
          <a:lstStyle/>
          <a:p>
            <a:pPr algn="ctr"/>
            <a:r>
              <a:rPr lang="ja-JP" altLang="en-US" sz="3200" dirty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</a:rPr>
              <a:t>全社下期売上高</a:t>
            </a:r>
            <a:r>
              <a:rPr lang="en-US" altLang="ja-JP" sz="4000" dirty="0">
                <a:solidFill>
                  <a:srgbClr val="C00000"/>
                </a:solidFill>
                <a:latin typeface="HGP創英角ｺﾞｼｯｸUB" pitchFamily="50" charset="-128"/>
                <a:ea typeface="HGP創英角ｺﾞｼｯｸUB" pitchFamily="50" charset="-128"/>
              </a:rPr>
              <a:t>120</a:t>
            </a:r>
            <a:r>
              <a:rPr lang="ja-JP" altLang="en-US" sz="4000" dirty="0">
                <a:solidFill>
                  <a:srgbClr val="C00000"/>
                </a:solidFill>
                <a:latin typeface="HGP創英角ｺﾞｼｯｸUB" pitchFamily="50" charset="-128"/>
                <a:ea typeface="HGP創英角ｺﾞｼｯｸUB" pitchFamily="50" charset="-128"/>
              </a:rPr>
              <a:t>億円</a:t>
            </a:r>
          </a:p>
        </p:txBody>
      </p:sp>
      <p:sp>
        <p:nvSpPr>
          <p:cNvPr id="5" name="AutoShape 6"/>
          <p:cNvSpPr>
            <a:spLocks noChangeArrowheads="1"/>
          </p:cNvSpPr>
          <p:nvPr/>
        </p:nvSpPr>
        <p:spPr bwMode="auto">
          <a:xfrm>
            <a:off x="4764119" y="2067651"/>
            <a:ext cx="2519362" cy="431800"/>
          </a:xfrm>
          <a:prstGeom prst="roundRect">
            <a:avLst>
              <a:gd name="adj" fmla="val 50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altLang="ja-JP" sz="240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Target</a:t>
            </a:r>
          </a:p>
        </p:txBody>
      </p:sp>
      <p:graphicFrame>
        <p:nvGraphicFramePr>
          <p:cNvPr id="6" name="Group 94"/>
          <p:cNvGraphicFramePr>
            <a:graphicFrameLocks noGrp="1"/>
          </p:cNvGraphicFramePr>
          <p:nvPr/>
        </p:nvGraphicFramePr>
        <p:xfrm>
          <a:off x="3000396" y="3795736"/>
          <a:ext cx="6096000" cy="2286000"/>
        </p:xfrm>
        <a:graphic>
          <a:graphicData uri="http://schemas.openxmlformats.org/drawingml/2006/table">
            <a:tbl>
              <a:tblPr/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1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P創英角ｺﾞｼｯｸUB" pitchFamily="50" charset="-128"/>
                        <a:ea typeface="HGP創英角ｺﾞｼｯｸUB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業務用分野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一般用分野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第一営業部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3,000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1,500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第二営業部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2,000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1,500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5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第三営業部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1,500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2,500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1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合計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C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6,500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P創英角ｺﾞｼｯｸUB" pitchFamily="50" charset="-128"/>
                          <a:ea typeface="HGP創英角ｺﾞｼｯｸUB" pitchFamily="50" charset="-128"/>
                        </a:rPr>
                        <a:t>5,500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Text Box 48"/>
          <p:cNvSpPr txBox="1">
            <a:spLocks noChangeArrowheads="1"/>
          </p:cNvSpPr>
          <p:nvPr/>
        </p:nvSpPr>
        <p:spPr bwMode="auto">
          <a:xfrm>
            <a:off x="4025906" y="3357563"/>
            <a:ext cx="471154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ja-JP" altLang="en-US" sz="2400" dirty="0">
                <a:ea typeface="HGP創英角ｺﾞｼｯｸUB" pitchFamily="50" charset="-128"/>
              </a:rPr>
              <a:t>売上目標　部門分配</a:t>
            </a:r>
            <a:r>
              <a:rPr lang="ja-JP" altLang="en-US" b="1" dirty="0">
                <a:solidFill>
                  <a:srgbClr val="000000"/>
                </a:solidFill>
              </a:rPr>
              <a:t>（単位：百万円）</a:t>
            </a:r>
          </a:p>
        </p:txBody>
      </p:sp>
      <p:sp>
        <p:nvSpPr>
          <p:cNvPr id="8" name="Text Box 50"/>
          <p:cNvSpPr txBox="1">
            <a:spLocks noChangeArrowheads="1"/>
          </p:cNvSpPr>
          <p:nvPr/>
        </p:nvSpPr>
        <p:spPr bwMode="auto">
          <a:xfrm>
            <a:off x="3503614" y="6072206"/>
            <a:ext cx="51895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ja-JP" altLang="en-US" sz="2800" dirty="0">
                <a:solidFill>
                  <a:srgbClr val="C00000"/>
                </a:solidFill>
                <a:ea typeface="HGP創英角ｺﾞｼｯｸUB" pitchFamily="50" charset="-128"/>
              </a:rPr>
              <a:t>第三営業部を一般用分野へシフト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配当">
  <a:themeElements>
    <a:clrScheme name="青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配当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配当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配当</Template>
  <TotalTime>33</TotalTime>
  <Words>246</Words>
  <PresentationFormat>ワイド画面</PresentationFormat>
  <Paragraphs>53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HGP創英角ｺﾞｼｯｸUB</vt:lpstr>
      <vt:lpstr>Gill Sans MT</vt:lpstr>
      <vt:lpstr>Wingdings 2</vt:lpstr>
      <vt:lpstr>配当</vt:lpstr>
      <vt:lpstr>下期営業目標説明会</vt:lpstr>
      <vt:lpstr>上期概況　①売上高</vt:lpstr>
      <vt:lpstr>上期概況　②分野別業界シェア</vt:lpstr>
      <vt:lpstr>営業部員各位　下期重点目標</vt:lpstr>
      <vt:lpstr>営業部長各位　下期重点目標</vt:lpstr>
      <vt:lpstr>下期重点目標と部門分配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2009-02-26T12:25:34Z</dcterms:created>
  <dcterms:modified xsi:type="dcterms:W3CDTF">2020-12-26T10:20:50Z</dcterms:modified>
</cp:coreProperties>
</file>