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65" r:id="rId4"/>
    <p:sldId id="258" r:id="rId5"/>
    <p:sldId id="260" r:id="rId6"/>
    <p:sldId id="259" r:id="rId7"/>
    <p:sldId id="261" r:id="rId8"/>
    <p:sldId id="262" r:id="rId9"/>
    <p:sldId id="263" r:id="rId10"/>
    <p:sldId id="266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12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F42E9-ECB4-470A-B257-2C0AE62EEEBD}" type="datetimeFigureOut">
              <a:rPr kumimoji="1" lang="ja-JP" altLang="en-US" smtClean="0"/>
              <a:pPr/>
              <a:t>2020/12/26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583E6-5461-4644-92F3-B54AE45EF4D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2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64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663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06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819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73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684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82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45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96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355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A806E2D-B9D7-48B7-A38E-0D6A00AC86C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25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b="1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b="1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b="1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b="1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b="1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ご入居手続き</a:t>
            </a:r>
            <a:br>
              <a:rPr lang="en-US" altLang="ja-JP"/>
            </a:br>
            <a:r>
              <a:rPr lang="ja-JP" altLang="en-US"/>
              <a:t>案内会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/>
              <a:t>ABC</a:t>
            </a:r>
            <a:r>
              <a:rPr lang="ja-JP" altLang="en-US"/>
              <a:t>不動産株式会社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93105" y="80229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ご契約者各位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インテリアオプションのご紹介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ABC</a:t>
            </a:r>
            <a:r>
              <a:rPr lang="ja-JP" altLang="en-US" dirty="0"/>
              <a:t>インテリアデザイン株式会社のご相談会を</a:t>
            </a:r>
            <a:br>
              <a:rPr lang="en-US" altLang="ja-JP" dirty="0"/>
            </a:br>
            <a:r>
              <a:rPr lang="ja-JP" altLang="en-US" dirty="0"/>
              <a:t>お隣の</a:t>
            </a:r>
            <a:r>
              <a:rPr lang="en-US" altLang="ja-JP" dirty="0"/>
              <a:t>ABC</a:t>
            </a:r>
            <a:r>
              <a:rPr lang="ja-JP" altLang="en-US" dirty="0"/>
              <a:t>ホールにて開催しております。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インテリアオプションのご紹介を希望されるお客様は、</a:t>
            </a:r>
            <a:br>
              <a:rPr lang="en-US" altLang="ja-JP" dirty="0"/>
            </a:br>
            <a:r>
              <a:rPr lang="ja-JP" altLang="en-US" dirty="0"/>
              <a:t>本日のお手続き終了後に、お気軽にお立ち寄りください。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終わりに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本日の手続きの説明は以上です。</a:t>
            </a:r>
            <a:br>
              <a:rPr lang="en-US" altLang="ja-JP" dirty="0"/>
            </a:br>
            <a:r>
              <a:rPr lang="ja-JP" altLang="en-US" dirty="0"/>
              <a:t>ご不明の点がございましたら、ご相談コーナーにて担当営業が承ります。</a:t>
            </a:r>
            <a:br>
              <a:rPr lang="en-US" altLang="ja-JP" dirty="0"/>
            </a:br>
            <a:r>
              <a:rPr lang="ja-JP" altLang="en-US" dirty="0"/>
              <a:t>よろしくお願い申しあげます。</a:t>
            </a:r>
            <a:endParaRPr lang="en-US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1895143" y="3504665"/>
            <a:ext cx="8784777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ご相談コーナーの</a:t>
            </a:r>
            <a:endParaRPr lang="en-US" altLang="ja-JP" sz="4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lang="ja-JP" alt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番号札のテーブルへお進みください。</a:t>
            </a:r>
            <a:endParaRPr lang="en-US" altLang="ja-JP" sz="4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lang="ja-JP" alt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担当営業がお待ちしております。</a:t>
            </a:r>
            <a:endParaRPr lang="en-US" altLang="ja-JP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はじめに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本日は、ご入居手続き案内会へのご参加、</a:t>
            </a:r>
            <a:br>
              <a:rPr lang="en-US" altLang="ja-JP"/>
            </a:br>
            <a:r>
              <a:rPr lang="ja-JP" altLang="en-US"/>
              <a:t>誠にありがとうございます。</a:t>
            </a:r>
            <a:br>
              <a:rPr lang="en-US" altLang="ja-JP"/>
            </a:br>
            <a:r>
              <a:rPr lang="ja-JP" altLang="en-US"/>
              <a:t>本日のお手続きについて、ご案内申しあげます。</a:t>
            </a:r>
            <a:br>
              <a:rPr lang="en-US" altLang="ja-JP"/>
            </a:br>
            <a:br>
              <a:rPr lang="en-US" altLang="ja-JP"/>
            </a:br>
            <a:br>
              <a:rPr lang="en-US" altLang="ja-JP"/>
            </a:br>
            <a:r>
              <a:rPr lang="ja-JP" altLang="en-US"/>
              <a:t>詳細のご相談につきましては、</a:t>
            </a:r>
            <a:br>
              <a:rPr lang="en-US" altLang="ja-JP"/>
            </a:br>
            <a:r>
              <a:rPr lang="ja-JP" altLang="en-US"/>
              <a:t>本資料説明後にご相談コーナーにて</a:t>
            </a:r>
            <a:br>
              <a:rPr lang="en-US" altLang="ja-JP"/>
            </a:br>
            <a:r>
              <a:rPr lang="ja-JP" altLang="en-US"/>
              <a:t>担当営業が承ります。</a:t>
            </a:r>
            <a:br>
              <a:rPr lang="en-US" altLang="ja-JP"/>
            </a:br>
            <a:r>
              <a:rPr lang="ja-JP" altLang="en-US"/>
              <a:t>よろしくお願い申しあげます。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本日の大まかな流れ</a:t>
            </a:r>
            <a:endParaRPr lang="ja-JP" altLang="en-US" dirty="0"/>
          </a:p>
        </p:txBody>
      </p:sp>
      <p:sp>
        <p:nvSpPr>
          <p:cNvPr id="11" name="矢印: 五方向 10">
            <a:extLst>
              <a:ext uri="{FF2B5EF4-FFF2-40B4-BE49-F238E27FC236}">
                <a16:creationId xmlns:a16="http://schemas.microsoft.com/office/drawing/2014/main" id="{637E1EFC-6D06-4349-9551-CDC3019D4FE1}"/>
              </a:ext>
            </a:extLst>
          </p:cNvPr>
          <p:cNvSpPr/>
          <p:nvPr/>
        </p:nvSpPr>
        <p:spPr>
          <a:xfrm>
            <a:off x="6487558" y="2340288"/>
            <a:ext cx="2332694" cy="2643207"/>
          </a:xfrm>
          <a:prstGeom prst="homePlate">
            <a:avLst>
              <a:gd name="adj" fmla="val 26667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インテリア</a:t>
            </a:r>
            <a:endParaRPr kumimoji="1" lang="en-US" altLang="ja-JP" sz="2800" dirty="0"/>
          </a:p>
          <a:p>
            <a:pPr algn="ctr"/>
            <a:r>
              <a:rPr lang="ja-JP" altLang="en-US" sz="2800" dirty="0"/>
              <a:t>オプション</a:t>
            </a:r>
            <a:endParaRPr lang="en-US" altLang="ja-JP" sz="2800" dirty="0"/>
          </a:p>
          <a:p>
            <a:pPr algn="ctr"/>
            <a:r>
              <a:rPr kumimoji="1" lang="ja-JP" altLang="en-US" sz="2800" dirty="0"/>
              <a:t>説明</a:t>
            </a:r>
            <a:endParaRPr kumimoji="1" lang="en-US" altLang="ja-JP" sz="2800" dirty="0"/>
          </a:p>
          <a:p>
            <a:pPr algn="ctr"/>
            <a:endParaRPr lang="en-US" altLang="ja-JP" dirty="0"/>
          </a:p>
          <a:p>
            <a:pPr algn="ctr"/>
            <a:r>
              <a:rPr lang="ja-JP" altLang="en-US" dirty="0"/>
              <a:t>ご希望者のみ</a:t>
            </a:r>
            <a:endParaRPr kumimoji="1" lang="ja-JP" altLang="en-US" dirty="0"/>
          </a:p>
        </p:txBody>
      </p:sp>
      <p:sp>
        <p:nvSpPr>
          <p:cNvPr id="12" name="矢印: 五方向 11">
            <a:extLst>
              <a:ext uri="{FF2B5EF4-FFF2-40B4-BE49-F238E27FC236}">
                <a16:creationId xmlns:a16="http://schemas.microsoft.com/office/drawing/2014/main" id="{D5DB41FA-FC61-4AD1-B8DD-F494A36B3885}"/>
              </a:ext>
            </a:extLst>
          </p:cNvPr>
          <p:cNvSpPr/>
          <p:nvPr/>
        </p:nvSpPr>
        <p:spPr>
          <a:xfrm>
            <a:off x="4311559" y="2340289"/>
            <a:ext cx="2332694" cy="2643207"/>
          </a:xfrm>
          <a:prstGeom prst="homePlate">
            <a:avLst>
              <a:gd name="adj" fmla="val 26667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個別</a:t>
            </a:r>
            <a:endParaRPr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ご相談</a:t>
            </a:r>
            <a:endParaRPr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コーナー</a:t>
            </a:r>
            <a:endParaRPr lang="en-US" altLang="ja-JP" sz="2800" dirty="0">
              <a:solidFill>
                <a:schemeClr val="bg1"/>
              </a:solidFill>
            </a:endParaRPr>
          </a:p>
          <a:p>
            <a:pPr algn="ctr"/>
            <a:br>
              <a:rPr lang="en-US" altLang="ja-JP" dirty="0">
                <a:solidFill>
                  <a:schemeClr val="bg1"/>
                </a:solidFill>
              </a:rPr>
            </a:br>
            <a:r>
              <a:rPr lang="ja-JP" altLang="en-US" dirty="0">
                <a:solidFill>
                  <a:schemeClr val="bg1"/>
                </a:solidFill>
              </a:rPr>
              <a:t>（担当営業）</a:t>
            </a:r>
            <a:endParaRPr lang="en-US" altLang="ja-JP" dirty="0">
              <a:solidFill>
                <a:schemeClr val="bg1"/>
              </a:solidFill>
            </a:endParaRPr>
          </a:p>
        </p:txBody>
      </p:sp>
      <p:sp>
        <p:nvSpPr>
          <p:cNvPr id="13" name="矢印: 五方向 12">
            <a:extLst>
              <a:ext uri="{FF2B5EF4-FFF2-40B4-BE49-F238E27FC236}">
                <a16:creationId xmlns:a16="http://schemas.microsoft.com/office/drawing/2014/main" id="{F4C06CF3-2AD5-407A-B943-06BC6EE23021}"/>
              </a:ext>
            </a:extLst>
          </p:cNvPr>
          <p:cNvSpPr/>
          <p:nvPr/>
        </p:nvSpPr>
        <p:spPr>
          <a:xfrm>
            <a:off x="2135560" y="2340288"/>
            <a:ext cx="2332694" cy="2643207"/>
          </a:xfrm>
          <a:prstGeom prst="homePlate">
            <a:avLst>
              <a:gd name="adj" fmla="val 26667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全体</a:t>
            </a:r>
            <a:endParaRPr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説明会</a:t>
            </a:r>
            <a:endParaRPr lang="en-US" altLang="ja-JP" sz="2800" dirty="0">
              <a:solidFill>
                <a:schemeClr val="bg1"/>
              </a:solidFill>
            </a:endParaRPr>
          </a:p>
          <a:p>
            <a:pPr algn="ctr"/>
            <a:endParaRPr lang="en-US" altLang="ja-JP" sz="2800" dirty="0">
              <a:solidFill>
                <a:schemeClr val="bg1"/>
              </a:solidFill>
            </a:endParaRPr>
          </a:p>
          <a:p>
            <a:pPr algn="ctr"/>
            <a:br>
              <a:rPr lang="en-US" altLang="ja-JP" dirty="0">
                <a:solidFill>
                  <a:schemeClr val="bg1"/>
                </a:solidFill>
              </a:rPr>
            </a:br>
            <a:r>
              <a:rPr lang="ja-JP" altLang="en-US" dirty="0">
                <a:solidFill>
                  <a:schemeClr val="bg1"/>
                </a:solidFill>
              </a:rPr>
              <a:t>（本資料）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6F861E7-9C7E-4862-870A-E0470D982701}"/>
              </a:ext>
            </a:extLst>
          </p:cNvPr>
          <p:cNvSpPr txBox="1"/>
          <p:nvPr/>
        </p:nvSpPr>
        <p:spPr>
          <a:xfrm>
            <a:off x="8820252" y="3200226"/>
            <a:ext cx="180049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/>
              <a:t>終了</a:t>
            </a:r>
            <a:endParaRPr kumimoji="1" lang="en-US" altLang="ja-JP" sz="2800" dirty="0"/>
          </a:p>
          <a:p>
            <a:pPr algn="ctr"/>
            <a:r>
              <a:rPr kumimoji="1" lang="ja-JP" altLang="en-US" dirty="0"/>
              <a:t>お疲れ様でした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本日の持ち物確認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534696" y="2015733"/>
            <a:ext cx="9520158" cy="837204"/>
          </a:xfrm>
        </p:spPr>
        <p:txBody>
          <a:bodyPr/>
          <a:lstStyle/>
          <a:p>
            <a:r>
              <a:rPr lang="ja-JP" altLang="en-US" dirty="0"/>
              <a:t>以下のものはご持参いただきましたか？お忘れ物がないかご確認ください。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863752" y="3014916"/>
            <a:ext cx="4500594" cy="57150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不動産売買契約書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863752" y="3014916"/>
            <a:ext cx="571504" cy="571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863752" y="3800734"/>
            <a:ext cx="4500594" cy="57150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lang="ja-JP" altLang="en-US" sz="2800" dirty="0"/>
              <a:t>実印・認印</a:t>
            </a:r>
            <a:endParaRPr kumimoji="1"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863752" y="3800734"/>
            <a:ext cx="571504" cy="571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63752" y="4586552"/>
            <a:ext cx="4500594" cy="57150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身分証明書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863752" y="4586552"/>
            <a:ext cx="571504" cy="571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本日の持ち物確認　（提携ローンご利用の方）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534696" y="2015733"/>
            <a:ext cx="9520158" cy="627450"/>
          </a:xfrm>
        </p:spPr>
        <p:txBody>
          <a:bodyPr/>
          <a:lstStyle/>
          <a:p>
            <a:r>
              <a:rPr lang="ja-JP" altLang="en-US" dirty="0"/>
              <a:t>以下のものはご持参いただきましたか？お忘れ物がないかご確認ください。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809984" y="2643182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不動産売買契約書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809984" y="2643182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809984" y="3214686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lang="ja-JP" altLang="en-US" sz="2800" dirty="0"/>
              <a:t>実印・認印</a:t>
            </a:r>
            <a:endParaRPr kumimoji="1"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809984" y="3214686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09984" y="3786190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身分証明書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809984" y="3786190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809984" y="4357694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返済口座通帳・届出印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809984" y="4357694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４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809984" y="4929198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印鑑証明書　１通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809984" y="4929198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５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809984" y="5500702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収入印紙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809984" y="5500702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６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本日の持ち物確認　（提携外ローンご利用の方）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534696" y="2015733"/>
            <a:ext cx="9520158" cy="627450"/>
          </a:xfrm>
        </p:spPr>
        <p:txBody>
          <a:bodyPr/>
          <a:lstStyle/>
          <a:p>
            <a:r>
              <a:rPr lang="ja-JP" altLang="en-US" dirty="0"/>
              <a:t>以下のものはご持参いただきましたか？お忘れ物がないかご確認ください。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809984" y="2643182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不動産売買契約書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809984" y="2643182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809984" y="3214686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lang="ja-JP" altLang="en-US" sz="2800" dirty="0"/>
              <a:t>実印・認印</a:t>
            </a:r>
            <a:endParaRPr kumimoji="1" lang="ja-JP" altLang="en-US" sz="28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809984" y="3214686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09984" y="3786190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身分証明書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809984" y="3786190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809984" y="4357694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返済口座通帳・届出印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809984" y="4357694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４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809984" y="4929198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印鑑証明書　２通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809984" y="4929198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５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809984" y="5500702"/>
            <a:ext cx="4500594" cy="5000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800" dirty="0"/>
              <a:t>住民票　１通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809984" y="5500702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６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本日のお手続き内容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534696" y="2015733"/>
            <a:ext cx="9520158" cy="478874"/>
          </a:xfrm>
        </p:spPr>
        <p:txBody>
          <a:bodyPr/>
          <a:lstStyle/>
          <a:p>
            <a:r>
              <a:rPr lang="ja-JP" altLang="en-US" dirty="0"/>
              <a:t>本日のお手続き内容は、以下のとおりです。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848668" y="2852936"/>
            <a:ext cx="417703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鍵のお引渡日時のご案内</a:t>
            </a:r>
            <a:endParaRPr kumimoji="1" lang="en-US" altLang="ja-JP" sz="2400" dirty="0"/>
          </a:p>
          <a:p>
            <a:r>
              <a:rPr lang="ja-JP" altLang="en-US" sz="1200" dirty="0"/>
              <a:t>残代金のご精算と鍵の引き渡しについてご説明申しあげます。</a:t>
            </a:r>
            <a:endParaRPr kumimoji="1" lang="ja-JP" altLang="en-US" sz="1200" dirty="0"/>
          </a:p>
        </p:txBody>
      </p:sp>
      <p:sp>
        <p:nvSpPr>
          <p:cNvPr id="20" name="正方形/長方形 19"/>
          <p:cNvSpPr/>
          <p:nvPr/>
        </p:nvSpPr>
        <p:spPr>
          <a:xfrm>
            <a:off x="1848668" y="2852936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240016" y="2852936"/>
            <a:ext cx="417760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登記申請関連の</a:t>
            </a:r>
            <a:r>
              <a:rPr lang="ja-JP" altLang="en-US" sz="2400" dirty="0"/>
              <a:t>最終確認</a:t>
            </a:r>
            <a:endParaRPr kumimoji="1" lang="en-US" altLang="ja-JP" sz="2400" dirty="0"/>
          </a:p>
          <a:p>
            <a:r>
              <a:rPr lang="ja-JP" altLang="en-US" sz="1200" dirty="0"/>
              <a:t>登記名義人、持ち分の割合などについて最終確認させていただきます。</a:t>
            </a:r>
            <a:endParaRPr kumimoji="1" lang="ja-JP" altLang="en-US" sz="1200" dirty="0"/>
          </a:p>
        </p:txBody>
      </p:sp>
      <p:sp>
        <p:nvSpPr>
          <p:cNvPr id="22" name="正方形/長方形 21"/>
          <p:cNvSpPr/>
          <p:nvPr/>
        </p:nvSpPr>
        <p:spPr>
          <a:xfrm>
            <a:off x="6240016" y="2852936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848668" y="3933056"/>
            <a:ext cx="417703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お引越日抽選結果ご案内</a:t>
            </a:r>
            <a:endParaRPr kumimoji="1" lang="en-US" altLang="ja-JP" sz="2400" dirty="0"/>
          </a:p>
          <a:p>
            <a:r>
              <a:rPr lang="ja-JP" altLang="en-US" sz="1200" dirty="0"/>
              <a:t>混雑を避けるために事前にいただいたご要望により、抽選結果をお知らせます。</a:t>
            </a:r>
            <a:endParaRPr kumimoji="1" lang="ja-JP" altLang="en-US" sz="1200" dirty="0"/>
          </a:p>
        </p:txBody>
      </p:sp>
      <p:sp>
        <p:nvSpPr>
          <p:cNvPr id="24" name="正方形/長方形 23"/>
          <p:cNvSpPr/>
          <p:nvPr/>
        </p:nvSpPr>
        <p:spPr>
          <a:xfrm>
            <a:off x="1848668" y="3925872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240016" y="3933056"/>
            <a:ext cx="417760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管理関連のお手続き</a:t>
            </a:r>
            <a:endParaRPr kumimoji="1" lang="en-US" altLang="ja-JP" sz="2400" dirty="0"/>
          </a:p>
          <a:p>
            <a:r>
              <a:rPr lang="ja-JP" altLang="en-US" sz="1200" dirty="0"/>
              <a:t>管理組合役員抽選、駐車場・駐輪場のご契約手続きをさせていただきます。</a:t>
            </a:r>
            <a:endParaRPr kumimoji="1" lang="ja-JP" altLang="en-US" sz="1200" dirty="0"/>
          </a:p>
        </p:txBody>
      </p:sp>
      <p:sp>
        <p:nvSpPr>
          <p:cNvPr id="26" name="正方形/長方形 25"/>
          <p:cNvSpPr/>
          <p:nvPr/>
        </p:nvSpPr>
        <p:spPr>
          <a:xfrm>
            <a:off x="6240016" y="3925872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４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本日のお手続き内容（提携ローンご利用の方）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本日のお手続き内容は、以下のとおりです。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847528" y="2518603"/>
            <a:ext cx="417703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鍵のお引渡日時のご案内</a:t>
            </a:r>
            <a:endParaRPr kumimoji="1" lang="en-US" altLang="ja-JP" sz="2400" dirty="0"/>
          </a:p>
          <a:p>
            <a:r>
              <a:rPr lang="ja-JP" altLang="en-US" sz="1200" dirty="0"/>
              <a:t>残代金のご精算と鍵の引き渡しについてご説明申しあげます。</a:t>
            </a:r>
            <a:endParaRPr kumimoji="1" lang="ja-JP" altLang="en-US" sz="1200" dirty="0"/>
          </a:p>
        </p:txBody>
      </p:sp>
      <p:sp>
        <p:nvSpPr>
          <p:cNvPr id="7" name="正方形/長方形 6"/>
          <p:cNvSpPr/>
          <p:nvPr/>
        </p:nvSpPr>
        <p:spPr>
          <a:xfrm>
            <a:off x="1847528" y="2518603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238876" y="2518603"/>
            <a:ext cx="417760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登記申請関連の</a:t>
            </a:r>
            <a:r>
              <a:rPr lang="ja-JP" altLang="en-US" sz="2400" dirty="0"/>
              <a:t>最終確認</a:t>
            </a:r>
            <a:endParaRPr kumimoji="1" lang="en-US" altLang="ja-JP" sz="2400" dirty="0"/>
          </a:p>
          <a:p>
            <a:r>
              <a:rPr lang="ja-JP" altLang="en-US" sz="1200" dirty="0"/>
              <a:t>登記名義人、持ち分の割合などについて最終確認させていただきます。</a:t>
            </a:r>
            <a:endParaRPr kumimoji="1" lang="ja-JP" altLang="en-US" sz="1200" dirty="0"/>
          </a:p>
        </p:txBody>
      </p:sp>
      <p:sp>
        <p:nvSpPr>
          <p:cNvPr id="9" name="正方形/長方形 8"/>
          <p:cNvSpPr/>
          <p:nvPr/>
        </p:nvSpPr>
        <p:spPr>
          <a:xfrm>
            <a:off x="6238876" y="2518603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847528" y="3598723"/>
            <a:ext cx="417703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お引越日抽選結果ご案内</a:t>
            </a:r>
            <a:endParaRPr kumimoji="1" lang="en-US" altLang="ja-JP" sz="2400" dirty="0"/>
          </a:p>
          <a:p>
            <a:r>
              <a:rPr lang="ja-JP" altLang="en-US" sz="1200" dirty="0"/>
              <a:t>混雑を避けるために事前にいただいたご要望により、抽選結果をお知らせます。</a:t>
            </a:r>
            <a:endParaRPr kumimoji="1" lang="ja-JP" altLang="en-US" sz="1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1847528" y="3591539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6238876" y="3598723"/>
            <a:ext cx="417760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管理関連のお手続き</a:t>
            </a:r>
            <a:endParaRPr kumimoji="1" lang="en-US" altLang="ja-JP" sz="2400" dirty="0"/>
          </a:p>
          <a:p>
            <a:r>
              <a:rPr lang="ja-JP" altLang="en-US" sz="1200" dirty="0"/>
              <a:t>管理組合役員抽選、駐車場・駐輪場のご契約手続きをさせていただきます。</a:t>
            </a:r>
            <a:endParaRPr kumimoji="1" lang="ja-JP" altLang="en-US" sz="1200" dirty="0"/>
          </a:p>
        </p:txBody>
      </p:sp>
      <p:sp>
        <p:nvSpPr>
          <p:cNvPr id="13" name="正方形/長方形 12"/>
          <p:cNvSpPr/>
          <p:nvPr/>
        </p:nvSpPr>
        <p:spPr>
          <a:xfrm>
            <a:off x="6238876" y="3591539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４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847528" y="4658323"/>
            <a:ext cx="417703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lang="ja-JP" altLang="en-US" sz="2400" dirty="0"/>
              <a:t>融資のお手続き</a:t>
            </a:r>
            <a:endParaRPr lang="en-US" altLang="ja-JP" sz="2400" dirty="0"/>
          </a:p>
          <a:p>
            <a:r>
              <a:rPr lang="ja-JP" altLang="en-US" sz="1200" dirty="0"/>
              <a:t>提携ローンの金銭消費貸借契約を締結させていただきます。</a:t>
            </a:r>
            <a:endParaRPr kumimoji="1" lang="ja-JP" altLang="en-US" sz="1200" dirty="0"/>
          </a:p>
        </p:txBody>
      </p:sp>
      <p:sp>
        <p:nvSpPr>
          <p:cNvPr id="15" name="正方形/長方形 14"/>
          <p:cNvSpPr/>
          <p:nvPr/>
        </p:nvSpPr>
        <p:spPr>
          <a:xfrm>
            <a:off x="1847528" y="4669375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５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6238876" y="4658323"/>
            <a:ext cx="417760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lang="ja-JP" altLang="en-US" sz="2400" dirty="0"/>
              <a:t>火災保険のお手続き</a:t>
            </a:r>
            <a:endParaRPr lang="en-US" altLang="ja-JP" sz="2400" dirty="0"/>
          </a:p>
          <a:p>
            <a:r>
              <a:rPr lang="ja-JP" altLang="en-US" sz="1200" dirty="0"/>
              <a:t>火災保険（建物・家財）のご案内をいたします。火災保険ご相談コーナーへお進みください。</a:t>
            </a:r>
            <a:endParaRPr kumimoji="1" lang="ja-JP" altLang="en-US" sz="1200" dirty="0"/>
          </a:p>
        </p:txBody>
      </p:sp>
      <p:sp>
        <p:nvSpPr>
          <p:cNvPr id="17" name="正方形/長方形 16"/>
          <p:cNvSpPr/>
          <p:nvPr/>
        </p:nvSpPr>
        <p:spPr>
          <a:xfrm>
            <a:off x="6238876" y="4669375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６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846958" y="4658323"/>
            <a:ext cx="417760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lang="ja-JP" altLang="en-US" sz="2400" dirty="0"/>
              <a:t>火災保険のお手続き</a:t>
            </a:r>
            <a:endParaRPr lang="en-US" altLang="ja-JP" sz="2400" dirty="0"/>
          </a:p>
          <a:p>
            <a:r>
              <a:rPr lang="ja-JP" altLang="en-US" sz="1200" dirty="0"/>
              <a:t>火災保険（建物・家財）のご案内をいたします。火災保険ご相談コーナーへお進みください。</a:t>
            </a:r>
            <a:endParaRPr kumimoji="1" lang="ja-JP" altLang="en-US" sz="12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本日のお手続き内容（提携外ローンご利用の方）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502871"/>
          </a:xfrm>
        </p:spPr>
        <p:txBody>
          <a:bodyPr/>
          <a:lstStyle/>
          <a:p>
            <a:r>
              <a:rPr lang="ja-JP" altLang="en-US"/>
              <a:t>本日のお手続き内容は、以下のとおりです。</a:t>
            </a:r>
            <a:endParaRPr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1847528" y="2518603"/>
            <a:ext cx="417703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鍵のお引渡日時のご案内</a:t>
            </a:r>
            <a:endParaRPr kumimoji="1" lang="en-US" altLang="ja-JP" sz="2400" dirty="0"/>
          </a:p>
          <a:p>
            <a:r>
              <a:rPr lang="ja-JP" altLang="en-US" sz="1200" dirty="0"/>
              <a:t>残代金のご精算と鍵の引き渡しについてご説明申しあげます。</a:t>
            </a:r>
            <a:endParaRPr kumimoji="1" lang="ja-JP" altLang="en-US" sz="1200" dirty="0"/>
          </a:p>
        </p:txBody>
      </p:sp>
      <p:sp>
        <p:nvSpPr>
          <p:cNvPr id="21" name="正方形/長方形 20"/>
          <p:cNvSpPr/>
          <p:nvPr/>
        </p:nvSpPr>
        <p:spPr>
          <a:xfrm>
            <a:off x="1847528" y="2518603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１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6238876" y="2518603"/>
            <a:ext cx="417760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登記申請関連の</a:t>
            </a:r>
            <a:r>
              <a:rPr lang="ja-JP" altLang="en-US" sz="2400" dirty="0"/>
              <a:t>最終確認</a:t>
            </a:r>
            <a:endParaRPr kumimoji="1" lang="en-US" altLang="ja-JP" sz="2400" dirty="0"/>
          </a:p>
          <a:p>
            <a:r>
              <a:rPr lang="ja-JP" altLang="en-US" sz="1200" dirty="0"/>
              <a:t>登記名義人、持ち分の割合などについて最終確認させていただきます。</a:t>
            </a:r>
            <a:endParaRPr kumimoji="1" lang="ja-JP" altLang="en-US" sz="1200" dirty="0"/>
          </a:p>
        </p:txBody>
      </p:sp>
      <p:sp>
        <p:nvSpPr>
          <p:cNvPr id="23" name="正方形/長方形 22"/>
          <p:cNvSpPr/>
          <p:nvPr/>
        </p:nvSpPr>
        <p:spPr>
          <a:xfrm>
            <a:off x="6238876" y="2518603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２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847528" y="3598723"/>
            <a:ext cx="417703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お引越日抽選結果ご案内</a:t>
            </a:r>
            <a:endParaRPr kumimoji="1" lang="en-US" altLang="ja-JP" sz="2400" dirty="0"/>
          </a:p>
          <a:p>
            <a:r>
              <a:rPr lang="ja-JP" altLang="en-US" sz="1200" dirty="0"/>
              <a:t>混雑を避けるために事前にいただいたご要望により、抽選結果をお知らせます。</a:t>
            </a:r>
            <a:endParaRPr kumimoji="1" lang="ja-JP" altLang="en-US" sz="1200" dirty="0"/>
          </a:p>
        </p:txBody>
      </p:sp>
      <p:sp>
        <p:nvSpPr>
          <p:cNvPr id="25" name="正方形/長方形 24"/>
          <p:cNvSpPr/>
          <p:nvPr/>
        </p:nvSpPr>
        <p:spPr>
          <a:xfrm>
            <a:off x="1847528" y="3591539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３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238876" y="3598723"/>
            <a:ext cx="4177604" cy="93838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20000" rtlCol="0" anchor="ctr"/>
          <a:lstStyle/>
          <a:p>
            <a:r>
              <a:rPr kumimoji="1" lang="ja-JP" altLang="en-US" sz="2400" dirty="0"/>
              <a:t>管理関連のお手続き</a:t>
            </a:r>
            <a:endParaRPr kumimoji="1" lang="en-US" altLang="ja-JP" sz="2400" dirty="0"/>
          </a:p>
          <a:p>
            <a:r>
              <a:rPr lang="ja-JP" altLang="en-US" sz="1200" dirty="0"/>
              <a:t>管理組合役員抽選、駐車場・駐輪場のご契約手続きをさせていただきます。</a:t>
            </a:r>
            <a:endParaRPr kumimoji="1" lang="ja-JP" altLang="en-US" sz="1200" dirty="0"/>
          </a:p>
        </p:txBody>
      </p:sp>
      <p:sp>
        <p:nvSpPr>
          <p:cNvPr id="27" name="正方形/長方形 26"/>
          <p:cNvSpPr/>
          <p:nvPr/>
        </p:nvSpPr>
        <p:spPr>
          <a:xfrm>
            <a:off x="6238876" y="3591539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４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847528" y="4669375"/>
            <a:ext cx="571504" cy="500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５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ギャラリー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110</TotalTime>
  <Words>696</Words>
  <PresentationFormat>ワイド画面</PresentationFormat>
  <Paragraphs>115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HGP創英角ｺﾞｼｯｸUB</vt:lpstr>
      <vt:lpstr>Arial</vt:lpstr>
      <vt:lpstr>Calibri</vt:lpstr>
      <vt:lpstr>Palatino Linotype</vt:lpstr>
      <vt:lpstr>ギャラリー</vt:lpstr>
      <vt:lpstr>ご入居手続き 案内会</vt:lpstr>
      <vt:lpstr>はじめに</vt:lpstr>
      <vt:lpstr>本日の大まかな流れ</vt:lpstr>
      <vt:lpstr>本日の持ち物確認</vt:lpstr>
      <vt:lpstr>本日の持ち物確認　（提携ローンご利用の方）</vt:lpstr>
      <vt:lpstr>本日の持ち物確認　（提携外ローンご利用の方）</vt:lpstr>
      <vt:lpstr>本日のお手続き内容</vt:lpstr>
      <vt:lpstr>本日のお手続き内容（提携ローンご利用の方）</vt:lpstr>
      <vt:lpstr>本日のお手続き内容（提携外ローンご利用の方）</vt:lpstr>
      <vt:lpstr>インテリアオプションのご紹介</vt:lpstr>
      <vt:lpstr>終わりに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2009-03-03T13:15:02Z</dcterms:created>
  <dcterms:modified xsi:type="dcterms:W3CDTF">2020-12-26T13:36:22Z</dcterms:modified>
</cp:coreProperties>
</file>